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2" r:id="rId2"/>
  </p:sldMasterIdLst>
  <p:notesMasterIdLst>
    <p:notesMasterId r:id="rId18"/>
  </p:notesMasterIdLst>
  <p:sldIdLst>
    <p:sldId id="256" r:id="rId3"/>
    <p:sldId id="273" r:id="rId4"/>
    <p:sldId id="274" r:id="rId5"/>
    <p:sldId id="275" r:id="rId6"/>
    <p:sldId id="276" r:id="rId7"/>
    <p:sldId id="277" r:id="rId8"/>
    <p:sldId id="272" r:id="rId9"/>
    <p:sldId id="263" r:id="rId10"/>
    <p:sldId id="257" r:id="rId11"/>
    <p:sldId id="268" r:id="rId12"/>
    <p:sldId id="258" r:id="rId13"/>
    <p:sldId id="278" r:id="rId14"/>
    <p:sldId id="279" r:id="rId15"/>
    <p:sldId id="280" r:id="rId16"/>
    <p:sldId id="266" r:id="rId17"/>
  </p:sldIdLst>
  <p:sldSz cx="12192000" cy="6858000"/>
  <p:notesSz cx="6858000" cy="9144000"/>
  <p:embeddedFontLst>
    <p:embeddedFont>
      <p:font typeface="Alfarn" panose="00000800000000000000" charset="0"/>
      <p:bold r:id="rId19"/>
    </p:embeddedFont>
    <p:embeddedFont>
      <p:font typeface="Calibri" panose="020F0502020204030204" pitchFamily="34" charset="0"/>
      <p:regular r:id="rId20"/>
      <p:bold r:id="rId21"/>
      <p:italic r:id="rId22"/>
      <p:boldItalic r:id="rId23"/>
    </p:embeddedFont>
    <p:embeddedFont>
      <p:font typeface="CarlMarx" panose="020B0604020202020204" charset="0"/>
      <p:regular r:id="rId24"/>
      <p:bold r:id="rId25"/>
    </p:embeddedFont>
    <p:embeddedFont>
      <p:font typeface="Consolas" panose="020B0609020204030204" pitchFamily="49" charset="0"/>
      <p:regular r:id="rId26"/>
      <p:bold r:id="rId27"/>
      <p:italic r:id="rId28"/>
      <p:boldItalic r:id="rId29"/>
    </p:embeddedFont>
    <p:embeddedFont>
      <p:font typeface="Segoe UI" panose="020B0502040204020203" pitchFamily="34" charset="0"/>
      <p:regular r:id="rId30"/>
      <p:bold r:id="rId31"/>
      <p:italic r:id="rId32"/>
      <p:boldItalic r:id="rId33"/>
    </p:embeddedFont>
    <p:embeddedFont>
      <p:font typeface="Stencil" panose="040409050D0802020404" pitchFamily="82" charset="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D49"/>
    <a:srgbClr val="B3B9B5"/>
    <a:srgbClr val="FF64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62667" autoAdjust="0"/>
  </p:normalViewPr>
  <p:slideViewPr>
    <p:cSldViewPr snapToGrid="0">
      <p:cViewPr varScale="1">
        <p:scale>
          <a:sx n="105" d="100"/>
          <a:sy n="105" d="100"/>
        </p:scale>
        <p:origin x="78" y="31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1.xml"/><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presProps" Target="presProp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9B142-3CF2-45A6-97F6-67C102C3FE96}" type="datetimeFigureOut">
              <a:rPr lang="en-US" smtClean="0"/>
              <a:t>2019-06-02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C819DE-7AE7-43B1-9EB8-0F6CA26EC42C}" type="slidenum">
              <a:rPr lang="en-US" smtClean="0"/>
              <a:t>‹#›</a:t>
            </a:fld>
            <a:endParaRPr lang="en-US"/>
          </a:p>
        </p:txBody>
      </p:sp>
    </p:spTree>
    <p:extLst>
      <p:ext uri="{BB962C8B-B14F-4D97-AF65-F5344CB8AC3E}">
        <p14:creationId xmlns:p14="http://schemas.microsoft.com/office/powerpoint/2010/main" val="3807220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slide shown before the presentation starts. When you are ready to go, tell the video operator to start the recording, and click to the next slide.</a:t>
            </a:r>
          </a:p>
        </p:txBody>
      </p:sp>
      <p:sp>
        <p:nvSpPr>
          <p:cNvPr id="4" name="Slide Number Placeholder 3"/>
          <p:cNvSpPr>
            <a:spLocks noGrp="1"/>
          </p:cNvSpPr>
          <p:nvPr>
            <p:ph type="sldNum" sz="quarter" idx="5"/>
          </p:nvPr>
        </p:nvSpPr>
        <p:spPr/>
        <p:txBody>
          <a:bodyPr/>
          <a:lstStyle/>
          <a:p>
            <a:fld id="{42C819DE-7AE7-43B1-9EB8-0F6CA26EC42C}" type="slidenum">
              <a:rPr lang="en-US" smtClean="0"/>
              <a:t>1</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10</a:t>
            </a:fld>
            <a:endParaRPr lang="en-US"/>
          </a:p>
        </p:txBody>
      </p:sp>
    </p:spTree>
    <p:extLst>
      <p:ext uri="{BB962C8B-B14F-4D97-AF65-F5344CB8AC3E}">
        <p14:creationId xmlns:p14="http://schemas.microsoft.com/office/powerpoint/2010/main" val="27313548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11</a:t>
            </a:fld>
            <a:endParaRPr lang="en-US"/>
          </a:p>
        </p:txBody>
      </p:sp>
    </p:spTree>
    <p:extLst>
      <p:ext uri="{BB962C8B-B14F-4D97-AF65-F5344CB8AC3E}">
        <p14:creationId xmlns:p14="http://schemas.microsoft.com/office/powerpoint/2010/main" val="24754566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[REQUIRED SLIDE]</a:t>
            </a:r>
          </a:p>
          <a:p>
            <a:r>
              <a:rPr lang="de-DE" dirty="0"/>
              <a:t>Make sure you provide all materials that audience needs to reproduce your demos.</a:t>
            </a:r>
          </a:p>
          <a:p>
            <a:r>
              <a:rPr lang="de-DE" dirty="0" err="1"/>
              <a:t>Either</a:t>
            </a:r>
            <a:r>
              <a:rPr lang="de-DE" dirty="0"/>
              <a:t> </a:t>
            </a:r>
            <a:r>
              <a:rPr lang="de-DE" dirty="0" err="1"/>
              <a:t>upload</a:t>
            </a:r>
            <a:r>
              <a:rPr lang="de-DE" dirty="0"/>
              <a:t> </a:t>
            </a:r>
            <a:r>
              <a:rPr lang="de-DE" dirty="0" err="1"/>
              <a:t>them</a:t>
            </a:r>
            <a:r>
              <a:rPr lang="de-DE" dirty="0"/>
              <a:t> </a:t>
            </a:r>
            <a:r>
              <a:rPr lang="de-DE" dirty="0" err="1"/>
              <a:t>as</a:t>
            </a:r>
            <a:r>
              <a:rPr lang="de-DE" dirty="0"/>
              <a:t> a PowerShell </a:t>
            </a:r>
            <a:r>
              <a:rPr lang="de-DE" dirty="0" err="1"/>
              <a:t>module</a:t>
            </a:r>
            <a:r>
              <a:rPr lang="de-DE" dirty="0"/>
              <a:t> </a:t>
            </a:r>
            <a:r>
              <a:rPr lang="de-DE" dirty="0" err="1"/>
              <a:t>to</a:t>
            </a:r>
            <a:r>
              <a:rPr lang="de-DE" dirty="0"/>
              <a:t> www.powershellgallery.com (</a:t>
            </a:r>
            <a:r>
              <a:rPr lang="de-DE" dirty="0" err="1"/>
              <a:t>preferred</a:t>
            </a:r>
            <a:r>
              <a:rPr lang="de-DE" dirty="0"/>
              <a:t> </a:t>
            </a:r>
            <a:r>
              <a:rPr lang="de-DE" dirty="0" err="1"/>
              <a:t>for</a:t>
            </a:r>
            <a:r>
              <a:rPr lang="de-DE" dirty="0"/>
              <a:t> </a:t>
            </a:r>
            <a:r>
              <a:rPr lang="de-DE" dirty="0" err="1"/>
              <a:t>reusable</a:t>
            </a:r>
            <a:r>
              <a:rPr lang="de-DE" dirty="0"/>
              <a:t> </a:t>
            </a:r>
            <a:r>
              <a:rPr lang="de-DE" dirty="0" err="1"/>
              <a:t>functions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our</a:t>
            </a:r>
            <a:r>
              <a:rPr lang="de-DE" dirty="0"/>
              <a:t> </a:t>
            </a:r>
            <a:r>
              <a:rPr lang="de-DE" dirty="0" err="1"/>
              <a:t>github</a:t>
            </a:r>
            <a:r>
              <a:rPr lang="de-DE" dirty="0"/>
              <a:t> </a:t>
            </a:r>
            <a:r>
              <a:rPr lang="de-DE" dirty="0" err="1"/>
              <a:t>repository</a:t>
            </a:r>
            <a:r>
              <a:rPr lang="de-DE" dirty="0"/>
              <a:t> (</a:t>
            </a:r>
            <a:r>
              <a:rPr lang="de-DE" dirty="0" err="1"/>
              <a:t>ask</a:t>
            </a:r>
            <a:r>
              <a:rPr lang="de-DE" dirty="0"/>
              <a:t> </a:t>
            </a:r>
            <a:r>
              <a:rPr lang="de-DE" dirty="0" err="1"/>
              <a:t>the</a:t>
            </a:r>
            <a:r>
              <a:rPr lang="de-DE" dirty="0"/>
              <a:t> </a:t>
            </a:r>
            <a:r>
              <a:rPr lang="de-DE" dirty="0" err="1"/>
              <a:t>girls</a:t>
            </a:r>
            <a:r>
              <a:rPr lang="de-DE" dirty="0"/>
              <a:t> at </a:t>
            </a:r>
            <a:r>
              <a:rPr lang="de-DE" dirty="0" err="1"/>
              <a:t>the</a:t>
            </a:r>
            <a:r>
              <a:rPr lang="de-DE" dirty="0"/>
              <a:t> </a:t>
            </a:r>
            <a:r>
              <a:rPr lang="de-DE" dirty="0" err="1"/>
              <a:t>info</a:t>
            </a:r>
            <a:r>
              <a:rPr lang="de-DE" dirty="0"/>
              <a:t> </a:t>
            </a:r>
            <a:r>
              <a:rPr lang="de-DE" dirty="0" err="1"/>
              <a:t>desk</a:t>
            </a:r>
            <a:r>
              <a:rPr lang="de-DE" dirty="0"/>
              <a:t> </a:t>
            </a:r>
            <a:r>
              <a:rPr lang="de-DE" dirty="0" err="1"/>
              <a:t>to</a:t>
            </a:r>
            <a:r>
              <a:rPr lang="de-DE" dirty="0"/>
              <a:t> </a:t>
            </a:r>
            <a:r>
              <a:rPr lang="de-DE" dirty="0" err="1"/>
              <a:t>provide</a:t>
            </a:r>
            <a:r>
              <a:rPr lang="de-DE" dirty="0"/>
              <a:t> </a:t>
            </a:r>
            <a:r>
              <a:rPr lang="de-DE" dirty="0" err="1"/>
              <a:t>you</a:t>
            </a:r>
            <a:r>
              <a:rPr lang="de-DE" dirty="0"/>
              <a:t> </a:t>
            </a:r>
            <a:r>
              <a:rPr lang="de-DE" dirty="0" err="1"/>
              <a:t>with</a:t>
            </a:r>
            <a:r>
              <a:rPr lang="de-DE" dirty="0"/>
              <a:t> </a:t>
            </a:r>
            <a:r>
              <a:rPr lang="de-DE" dirty="0" err="1"/>
              <a:t>access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your</a:t>
            </a:r>
            <a:r>
              <a:rPr lang="de-DE" dirty="0"/>
              <a:t> own </a:t>
            </a:r>
            <a:r>
              <a:rPr lang="de-DE" dirty="0" err="1"/>
              <a:t>github</a:t>
            </a:r>
            <a:r>
              <a:rPr lang="de-DE" dirty="0"/>
              <a:t> </a:t>
            </a:r>
            <a:r>
              <a:rPr lang="de-DE" dirty="0" err="1"/>
              <a:t>repository</a:t>
            </a:r>
            <a:endParaRPr lang="de-DE" dirty="0"/>
          </a:p>
          <a:p>
            <a:endParaRPr lang="de-DE" dirty="0"/>
          </a:p>
          <a:p>
            <a:r>
              <a:rPr lang="de-DE" dirty="0" err="1"/>
              <a:t>Please</a:t>
            </a:r>
            <a:r>
              <a:rPr lang="de-DE" dirty="0"/>
              <a:t> </a:t>
            </a:r>
            <a:r>
              <a:rPr lang="de-DE" dirty="0" err="1"/>
              <a:t>make</a:t>
            </a:r>
            <a:r>
              <a:rPr lang="de-DE" dirty="0"/>
              <a:t> </a:t>
            </a:r>
            <a:r>
              <a:rPr lang="de-DE" dirty="0" err="1"/>
              <a:t>sure</a:t>
            </a:r>
            <a:r>
              <a:rPr lang="de-DE" dirty="0"/>
              <a:t> all </a:t>
            </a:r>
            <a:r>
              <a:rPr lang="de-DE" dirty="0" err="1"/>
              <a:t>materials</a:t>
            </a:r>
            <a:r>
              <a:rPr lang="de-DE" dirty="0"/>
              <a:t> </a:t>
            </a:r>
            <a:r>
              <a:rPr lang="de-DE" dirty="0" err="1"/>
              <a:t>are</a:t>
            </a:r>
            <a:r>
              <a:rPr lang="de-DE" dirty="0"/>
              <a:t> </a:t>
            </a:r>
            <a:r>
              <a:rPr lang="de-DE" dirty="0" err="1"/>
              <a:t>available</a:t>
            </a:r>
            <a:r>
              <a:rPr lang="de-DE" dirty="0"/>
              <a:t> </a:t>
            </a:r>
            <a:r>
              <a:rPr lang="de-DE" dirty="0" err="1"/>
              <a:t>by</a:t>
            </a:r>
            <a:r>
              <a:rPr lang="de-DE" dirty="0"/>
              <a:t> </a:t>
            </a:r>
            <a:r>
              <a:rPr lang="de-DE" dirty="0" err="1"/>
              <a:t>the</a:t>
            </a:r>
            <a:r>
              <a:rPr lang="de-DE" dirty="0"/>
              <a:t> time </a:t>
            </a:r>
            <a:r>
              <a:rPr lang="de-DE" dirty="0" err="1"/>
              <a:t>your</a:t>
            </a:r>
            <a:r>
              <a:rPr lang="de-DE" dirty="0"/>
              <a:t> </a:t>
            </a:r>
            <a:r>
              <a:rPr lang="de-DE" dirty="0" err="1"/>
              <a:t>presentation</a:t>
            </a:r>
            <a:r>
              <a:rPr lang="de-DE" dirty="0"/>
              <a:t> </a:t>
            </a:r>
            <a:r>
              <a:rPr lang="de-DE" dirty="0" err="1"/>
              <a:t>starts</a:t>
            </a:r>
            <a:r>
              <a:rPr lang="de-DE" dirty="0"/>
              <a:t>, </a:t>
            </a:r>
            <a:r>
              <a:rPr lang="de-DE" dirty="0" err="1"/>
              <a:t>or</a:t>
            </a:r>
            <a:r>
              <a:rPr lang="de-DE" dirty="0"/>
              <a:t> at </a:t>
            </a:r>
            <a:r>
              <a:rPr lang="de-DE" dirty="0" err="1"/>
              <a:t>minimum</a:t>
            </a:r>
            <a:r>
              <a:rPr lang="de-DE" dirty="0"/>
              <a:t> </a:t>
            </a:r>
            <a:r>
              <a:rPr lang="de-DE" dirty="0" err="1"/>
              <a:t>upload</a:t>
            </a:r>
            <a:r>
              <a:rPr lang="de-DE" dirty="0"/>
              <a:t> </a:t>
            </a:r>
            <a:r>
              <a:rPr lang="de-DE" dirty="0" err="1"/>
              <a:t>them</a:t>
            </a:r>
            <a:r>
              <a:rPr lang="de-DE" dirty="0"/>
              <a:t> </a:t>
            </a:r>
            <a:r>
              <a:rPr lang="de-DE" dirty="0" err="1"/>
              <a:t>right</a:t>
            </a:r>
            <a:r>
              <a:rPr lang="de-DE" dirty="0"/>
              <a:t> after </a:t>
            </a:r>
            <a:r>
              <a:rPr lang="de-DE" dirty="0" err="1"/>
              <a:t>your</a:t>
            </a:r>
            <a:r>
              <a:rPr lang="de-DE" dirty="0"/>
              <a:t> </a:t>
            </a:r>
            <a:r>
              <a:rPr lang="de-DE" dirty="0" err="1"/>
              <a:t>presentation</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12</a:t>
            </a:fld>
            <a:endParaRPr lang="en-US"/>
          </a:p>
        </p:txBody>
      </p:sp>
    </p:spTree>
    <p:extLst>
      <p:ext uri="{BB962C8B-B14F-4D97-AF65-F5344CB8AC3E}">
        <p14:creationId xmlns:p14="http://schemas.microsoft.com/office/powerpoint/2010/main" val="35087792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r>
              <a:rPr lang="de-DE" dirty="0"/>
              <a:t>If you sticked to your timing, you now have 15 min left for Q&amp;A. If you missed your timing, you will have to leave the room when your slot is over. In this case, invite your audience to the coffee break and offer to cover questions there.</a:t>
            </a:r>
          </a:p>
          <a:p>
            <a:endParaRPr lang="de-DE" dirty="0"/>
          </a:p>
          <a:p>
            <a:r>
              <a:rPr lang="de-DE" dirty="0"/>
              <a:t>IN ANY CASE please point your audience to the conference app and the session voting. By the time the conference opens, the eventraft app *should* have the option to vote on sessions.</a:t>
            </a:r>
          </a:p>
          <a:p>
            <a:endParaRPr lang="de-DE" dirty="0"/>
          </a:p>
          <a:p>
            <a:r>
              <a:rPr lang="de-DE" dirty="0"/>
              <a:t>Please MAKE SURE you leave your room when your slot is over. The next speaker would like to set him/herself up and get everything up and running.</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13</a:t>
            </a:fld>
            <a:endParaRPr lang="en-US"/>
          </a:p>
        </p:txBody>
      </p:sp>
    </p:spTree>
    <p:extLst>
      <p:ext uri="{BB962C8B-B14F-4D97-AF65-F5344CB8AC3E}">
        <p14:creationId xmlns:p14="http://schemas.microsoft.com/office/powerpoint/2010/main" val="22055160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14</a:t>
            </a:fld>
            <a:endParaRPr lang="en-US"/>
          </a:p>
        </p:txBody>
      </p:sp>
    </p:spTree>
    <p:extLst>
      <p:ext uri="{BB962C8B-B14F-4D97-AF65-F5344CB8AC3E}">
        <p14:creationId xmlns:p14="http://schemas.microsoft.com/office/powerpoint/2010/main" val="9865860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EVER discuss this slide during your presentation. Please do not take presentation time to talk about yourself more than just a few introductory sentences. Instead, invite interested audience to the coffee break, and then talk about yourself, your job, your services, etc.</a:t>
            </a:r>
          </a:p>
          <a:p>
            <a:endParaRPr lang="en-US" dirty="0"/>
          </a:p>
          <a:p>
            <a:r>
              <a:rPr lang="en-US" dirty="0"/>
              <a:t>Use this slide to sum up your details. It will be part of the conference materials and recorded videos.</a:t>
            </a:r>
          </a:p>
        </p:txBody>
      </p:sp>
      <p:sp>
        <p:nvSpPr>
          <p:cNvPr id="4" name="Slide Number Placeholder 3"/>
          <p:cNvSpPr>
            <a:spLocks noGrp="1"/>
          </p:cNvSpPr>
          <p:nvPr>
            <p:ph type="sldNum" sz="quarter" idx="5"/>
          </p:nvPr>
        </p:nvSpPr>
        <p:spPr/>
        <p:txBody>
          <a:bodyPr/>
          <a:lstStyle/>
          <a:p>
            <a:fld id="{42C819DE-7AE7-43B1-9EB8-0F6CA26EC42C}" type="slidenum">
              <a:rPr lang="en-US" smtClean="0"/>
              <a:t>15</a:t>
            </a:fld>
            <a:endParaRPr lang="en-US"/>
          </a:p>
        </p:txBody>
      </p:sp>
    </p:spTree>
    <p:extLst>
      <p:ext uri="{BB962C8B-B14F-4D97-AF65-F5344CB8AC3E}">
        <p14:creationId xmlns:p14="http://schemas.microsoft.com/office/powerpoint/2010/main" val="12789215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de-DE" dirty="0"/>
          </a:p>
          <a:p>
            <a:r>
              <a:rPr lang="de-DE" dirty="0"/>
              <a:t>These slides are mandatory and help us with video post-processing. </a:t>
            </a:r>
            <a:r>
              <a:rPr lang="de-DE" dirty="0" err="1"/>
              <a:t>Please</a:t>
            </a:r>
            <a:r>
              <a:rPr lang="de-DE" dirty="0"/>
              <a:t> </a:t>
            </a:r>
            <a:r>
              <a:rPr lang="de-DE" dirty="0" err="1"/>
              <a:t>keep</a:t>
            </a:r>
            <a:r>
              <a:rPr lang="de-DE" dirty="0"/>
              <a:t> </a:t>
            </a:r>
            <a:r>
              <a:rPr lang="de-DE" dirty="0" err="1"/>
              <a:t>them</a:t>
            </a:r>
            <a:r>
              <a:rPr lang="de-DE" dirty="0"/>
              <a:t> </a:t>
            </a:r>
            <a:r>
              <a:rPr lang="de-DE" dirty="0" err="1"/>
              <a:t>as</a:t>
            </a:r>
            <a:r>
              <a:rPr lang="de-DE" dirty="0"/>
              <a:t> </a:t>
            </a:r>
            <a:r>
              <a:rPr lang="de-DE" dirty="0" err="1"/>
              <a:t>they</a:t>
            </a:r>
            <a:r>
              <a:rPr lang="de-DE" dirty="0"/>
              <a:t> </a:t>
            </a:r>
            <a:r>
              <a:rPr lang="de-DE" dirty="0" err="1"/>
              <a:t>are</a:t>
            </a:r>
            <a:r>
              <a:rPr lang="de-DE" dirty="0"/>
              <a:t>. </a:t>
            </a:r>
          </a:p>
        </p:txBody>
      </p:sp>
      <p:sp>
        <p:nvSpPr>
          <p:cNvPr id="4" name="Foliennummernplatzhalter 3"/>
          <p:cNvSpPr>
            <a:spLocks noGrp="1"/>
          </p:cNvSpPr>
          <p:nvPr>
            <p:ph type="sldNum" sz="quarter" idx="10"/>
          </p:nvPr>
        </p:nvSpPr>
        <p:spPr/>
        <p:txBody>
          <a:bodyPr/>
          <a:lstStyle/>
          <a:p>
            <a:fld id="{42C819DE-7AE7-43B1-9EB8-0F6CA26EC42C}" type="slidenum">
              <a:rPr lang="en-US" smtClean="0"/>
              <a:t>2</a:t>
            </a:fld>
            <a:endParaRPr lang="en-US"/>
          </a:p>
        </p:txBody>
      </p:sp>
    </p:spTree>
    <p:extLst>
      <p:ext uri="{BB962C8B-B14F-4D97-AF65-F5344CB8AC3E}">
        <p14:creationId xmlns:p14="http://schemas.microsoft.com/office/powerpoint/2010/main" val="1453300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a:t>
            </a:fld>
            <a:endParaRPr lang="en-US"/>
          </a:p>
        </p:txBody>
      </p:sp>
    </p:spTree>
    <p:extLst>
      <p:ext uri="{BB962C8B-B14F-4D97-AF65-F5344CB8AC3E}">
        <p14:creationId xmlns:p14="http://schemas.microsoft.com/office/powerpoint/2010/main" val="4019684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a:t>
            </a:fld>
            <a:endParaRPr lang="en-US"/>
          </a:p>
        </p:txBody>
      </p:sp>
    </p:spTree>
    <p:extLst>
      <p:ext uri="{BB962C8B-B14F-4D97-AF65-F5344CB8AC3E}">
        <p14:creationId xmlns:p14="http://schemas.microsoft.com/office/powerpoint/2010/main" val="811023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a:t>
            </a:fld>
            <a:endParaRPr lang="en-US"/>
          </a:p>
        </p:txBody>
      </p:sp>
    </p:spTree>
    <p:extLst>
      <p:ext uri="{BB962C8B-B14F-4D97-AF65-F5344CB8AC3E}">
        <p14:creationId xmlns:p14="http://schemas.microsoft.com/office/powerpoint/2010/main" val="1439294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6</a:t>
            </a:fld>
            <a:endParaRPr lang="en-US"/>
          </a:p>
        </p:txBody>
      </p:sp>
    </p:spTree>
    <p:extLst>
      <p:ext uri="{BB962C8B-B14F-4D97-AF65-F5344CB8AC3E}">
        <p14:creationId xmlns:p14="http://schemas.microsoft.com/office/powerpoint/2010/main" val="420708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your opening. Now the stage is yours!</a:t>
            </a:r>
          </a:p>
        </p:txBody>
      </p:sp>
      <p:sp>
        <p:nvSpPr>
          <p:cNvPr id="4" name="Slide Number Placeholder 3"/>
          <p:cNvSpPr>
            <a:spLocks noGrp="1"/>
          </p:cNvSpPr>
          <p:nvPr>
            <p:ph type="sldNum" sz="quarter" idx="5"/>
          </p:nvPr>
        </p:nvSpPr>
        <p:spPr/>
        <p:txBody>
          <a:bodyPr/>
          <a:lstStyle/>
          <a:p>
            <a:fld id="{42C819DE-7AE7-43B1-9EB8-0F6CA26EC42C}" type="slidenum">
              <a:rPr lang="en-US" smtClean="0"/>
              <a:t>7</a:t>
            </a:fld>
            <a:endParaRPr lang="en-US"/>
          </a:p>
        </p:txBody>
      </p:sp>
    </p:spTree>
    <p:extLst>
      <p:ext uri="{BB962C8B-B14F-4D97-AF65-F5344CB8AC3E}">
        <p14:creationId xmlns:p14="http://schemas.microsoft.com/office/powerpoint/2010/main" val="1650501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8</a:t>
            </a:fld>
            <a:endParaRPr lang="en-US"/>
          </a:p>
        </p:txBody>
      </p:sp>
    </p:spTree>
    <p:extLst>
      <p:ext uri="{BB962C8B-B14F-4D97-AF65-F5344CB8AC3E}">
        <p14:creationId xmlns:p14="http://schemas.microsoft.com/office/powerpoint/2010/main" val="17644898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9</a:t>
            </a:fld>
            <a:endParaRPr lang="en-US"/>
          </a:p>
        </p:txBody>
      </p:sp>
    </p:spTree>
    <p:extLst>
      <p:ext uri="{BB962C8B-B14F-4D97-AF65-F5344CB8AC3E}">
        <p14:creationId xmlns:p14="http://schemas.microsoft.com/office/powerpoint/2010/main" val="6266161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my.eventraft.com/psconfeu"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320F4-D41C-46F3-9582-C94D2D3E638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@bielawb @poshboth</a:t>
            </a:r>
          </a:p>
        </p:txBody>
      </p:sp>
    </p:spTree>
    <p:extLst>
      <p:ext uri="{BB962C8B-B14F-4D97-AF65-F5344CB8AC3E}">
        <p14:creationId xmlns:p14="http://schemas.microsoft.com/office/powerpoint/2010/main" val="227942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4802-CBA9-4AC7-ACFD-23F9CBE5351B}"/>
              </a:ext>
            </a:extLst>
          </p:cNvPr>
          <p:cNvSpPr>
            <a:spLocks noGrp="1"/>
          </p:cNvSpPr>
          <p:nvPr>
            <p:ph type="title"/>
          </p:nvPr>
        </p:nvSpPr>
        <p:spPr/>
        <p:txBody>
          <a:bodyPr/>
          <a:lstStyle/>
          <a:p>
            <a:r>
              <a:rPr lang="de-DE"/>
              <a:t>Mastertitelformat bearbeiten</a:t>
            </a:r>
            <a:endParaRPr lang="en-US"/>
          </a:p>
        </p:txBody>
      </p:sp>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p:txBody>
          <a:bodyPr/>
          <a:lstStyle/>
          <a:p>
            <a:r>
              <a:rPr lang="en-US"/>
              <a:t>@bielawb @poshboth</a:t>
            </a:r>
          </a:p>
        </p:txBody>
      </p:sp>
    </p:spTree>
    <p:extLst>
      <p:ext uri="{BB962C8B-B14F-4D97-AF65-F5344CB8AC3E}">
        <p14:creationId xmlns:p14="http://schemas.microsoft.com/office/powerpoint/2010/main" val="297807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E97E4B9-E7F8-42A5-AB77-855B39011A29}"/>
              </a:ext>
            </a:extLst>
          </p:cNvPr>
          <p:cNvSpPr>
            <a:spLocks noGrp="1"/>
          </p:cNvSpPr>
          <p:nvPr>
            <p:ph type="ftr" sz="quarter" idx="11"/>
          </p:nvPr>
        </p:nvSpPr>
        <p:spPr/>
        <p:txBody>
          <a:bodyPr/>
          <a:lstStyle/>
          <a:p>
            <a:r>
              <a:rPr lang="en-US"/>
              <a:t>@bielawb @poshboth</a:t>
            </a:r>
          </a:p>
        </p:txBody>
      </p:sp>
    </p:spTree>
    <p:extLst>
      <p:ext uri="{BB962C8B-B14F-4D97-AF65-F5344CB8AC3E}">
        <p14:creationId xmlns:p14="http://schemas.microsoft.com/office/powerpoint/2010/main" val="3791838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@bielawb @poshboth</a:t>
            </a:r>
          </a:p>
        </p:txBody>
      </p:sp>
    </p:spTree>
    <p:extLst>
      <p:ext uri="{BB962C8B-B14F-4D97-AF65-F5344CB8AC3E}">
        <p14:creationId xmlns:p14="http://schemas.microsoft.com/office/powerpoint/2010/main" val="594605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@bielawb @poshboth</a:t>
            </a:r>
          </a:p>
        </p:txBody>
      </p:sp>
    </p:spTree>
    <p:extLst>
      <p:ext uri="{BB962C8B-B14F-4D97-AF65-F5344CB8AC3E}">
        <p14:creationId xmlns:p14="http://schemas.microsoft.com/office/powerpoint/2010/main" val="24664821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3488-53E4-4A31-BC0A-B4DE54836AD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Picture Placeholder 2">
            <a:extLst>
              <a:ext uri="{FF2B5EF4-FFF2-40B4-BE49-F238E27FC236}">
                <a16:creationId xmlns:a16="http://schemas.microsoft.com/office/drawing/2014/main" id="{0BD6A40E-7D33-4407-B2B1-93FF1489F9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a:p>
        </p:txBody>
      </p:sp>
      <p:sp>
        <p:nvSpPr>
          <p:cNvPr id="4" name="Text Placeholder 3">
            <a:extLst>
              <a:ext uri="{FF2B5EF4-FFF2-40B4-BE49-F238E27FC236}">
                <a16:creationId xmlns:a16="http://schemas.microsoft.com/office/drawing/2014/main" id="{8C12C0E5-2390-4470-BE85-BD80DCC85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DE1D90B1-A7DE-481C-B95D-EFF4136441D4}"/>
              </a:ext>
            </a:extLst>
          </p:cNvPr>
          <p:cNvSpPr>
            <a:spLocks noGrp="1"/>
          </p:cNvSpPr>
          <p:nvPr>
            <p:ph type="ftr" sz="quarter" idx="11"/>
          </p:nvPr>
        </p:nvSpPr>
        <p:spPr/>
        <p:txBody>
          <a:bodyPr/>
          <a:lstStyle/>
          <a:p>
            <a:r>
              <a:rPr lang="en-US"/>
              <a:t>@bielawb @poshboth</a:t>
            </a:r>
          </a:p>
        </p:txBody>
      </p:sp>
    </p:spTree>
    <p:extLst>
      <p:ext uri="{BB962C8B-B14F-4D97-AF65-F5344CB8AC3E}">
        <p14:creationId xmlns:p14="http://schemas.microsoft.com/office/powerpoint/2010/main" val="392827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6" y="2349280"/>
            <a:ext cx="9293024" cy="2387600"/>
          </a:xfrm>
        </p:spPr>
        <p:txBody>
          <a:bodyPr anchor="t">
            <a:normAutofit/>
          </a:bodyPr>
          <a:lstStyle>
            <a:lvl1pPr algn="l">
              <a:defRPr sz="7200">
                <a:solidFill>
                  <a:srgbClr val="004D49"/>
                </a:solidFill>
                <a:latin typeface="CarlMarx"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9293024" cy="1290317"/>
          </a:xfrm>
        </p:spPr>
        <p:txBody>
          <a:bodyPr anchor="t"/>
          <a:lstStyle>
            <a:lvl1pPr marL="0" indent="0" algn="l">
              <a:buNone/>
              <a:defRPr sz="2400">
                <a:latin typeface="Alfarn" panose="00000800000000000000"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a:extLst>
              <a:ext uri="{FF2B5EF4-FFF2-40B4-BE49-F238E27FC236}">
                <a16:creationId xmlns:a16="http://schemas.microsoft.com/office/drawing/2014/main" id="{E13B8568-656C-45B0-A651-CBC19CB11B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50990" y="5200139"/>
            <a:ext cx="1528034" cy="916821"/>
          </a:xfrm>
          <a:prstGeom prst="rect">
            <a:avLst/>
          </a:prstGeom>
          <a:effectLst/>
        </p:spPr>
      </p:pic>
      <p:sp>
        <p:nvSpPr>
          <p:cNvPr id="14" name="TextBox 13">
            <a:extLst>
              <a:ext uri="{FF2B5EF4-FFF2-40B4-BE49-F238E27FC236}">
                <a16:creationId xmlns:a16="http://schemas.microsoft.com/office/drawing/2014/main" id="{0D13B3D4-8CC1-4FC6-BC89-04C113E0C317}"/>
              </a:ext>
            </a:extLst>
          </p:cNvPr>
          <p:cNvSpPr txBox="1"/>
          <p:nvPr userDrawn="1"/>
        </p:nvSpPr>
        <p:spPr>
          <a:xfrm>
            <a:off x="10277296" y="4413714"/>
            <a:ext cx="1075423" cy="646331"/>
          </a:xfrm>
          <a:prstGeom prst="rect">
            <a:avLst/>
          </a:prstGeom>
          <a:noFill/>
        </p:spPr>
        <p:txBody>
          <a:bodyPr wrap="none" rtlCol="0">
            <a:spAutoFit/>
          </a:bodyPr>
          <a:lstStyle/>
          <a:p>
            <a:r>
              <a:rPr lang="sr-Latn-RS" dirty="0">
                <a:solidFill>
                  <a:schemeClr val="tx1">
                    <a:lumMod val="85000"/>
                    <a:lumOff val="15000"/>
                  </a:schemeClr>
                </a:solidFill>
              </a:rPr>
              <a:t>Platinum </a:t>
            </a:r>
          </a:p>
          <a:p>
            <a:pPr algn="ctr"/>
            <a:r>
              <a:rPr lang="sr-Latn-RS" dirty="0">
                <a:solidFill>
                  <a:schemeClr val="tx1">
                    <a:lumMod val="85000"/>
                    <a:lumOff val="15000"/>
                  </a:schemeClr>
                </a:solidFill>
              </a:rPr>
              <a:t>Sponsor</a:t>
            </a:r>
            <a:endParaRPr lang="en-US" dirty="0">
              <a:solidFill>
                <a:schemeClr val="tx1">
                  <a:lumMod val="85000"/>
                  <a:lumOff val="15000"/>
                </a:schemeClr>
              </a:solidFill>
            </a:endParaRP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8425597" y="486136"/>
            <a:ext cx="3153427" cy="1426031"/>
          </a:xfrm>
          <a:prstGeom prst="rect">
            <a:avLst/>
          </a:prstGeom>
          <a:noFill/>
        </p:spPr>
        <p:txBody>
          <a:bodyPr wrap="none" rtlCol="0">
            <a:spAutoFit/>
          </a:bodyPr>
          <a:lstStyle/>
          <a:p>
            <a:pPr algn="r">
              <a:lnSpc>
                <a:spcPct val="150000"/>
              </a:lnSpc>
            </a:pPr>
            <a:r>
              <a:rPr lang="sr-Latn-RS" sz="2000" dirty="0">
                <a:latin typeface="CarlMarx" panose="00000500000000000000" pitchFamily="50" charset="0"/>
              </a:rPr>
              <a:t>PowerShell Conference Europe 2019</a:t>
            </a:r>
          </a:p>
          <a:p>
            <a:pPr algn="r">
              <a:lnSpc>
                <a:spcPct val="150000"/>
              </a:lnSpc>
            </a:pPr>
            <a:r>
              <a:rPr lang="sr-Latn-RS" sz="2000" dirty="0">
                <a:latin typeface="CarlMarx" panose="00000500000000000000" pitchFamily="50" charset="0"/>
              </a:rPr>
              <a:t>Hannover, Germany</a:t>
            </a:r>
          </a:p>
          <a:p>
            <a:pPr algn="r">
              <a:lnSpc>
                <a:spcPct val="150000"/>
              </a:lnSpc>
            </a:pPr>
            <a:r>
              <a:rPr lang="sr-Latn-RS" sz="2000" dirty="0">
                <a:latin typeface="CarlMarx" panose="00000500000000000000" pitchFamily="50" charset="0"/>
              </a:rPr>
              <a:t>June 4-7, 2019</a:t>
            </a:r>
            <a:endParaRPr lang="en-US" sz="2000" dirty="0">
              <a:latin typeface="CarlMarx" panose="00000500000000000000" pitchFamily="50" charset="0"/>
            </a:endParaRPr>
          </a:p>
        </p:txBody>
      </p:sp>
    </p:spTree>
    <p:extLst>
      <p:ext uri="{BB962C8B-B14F-4D97-AF65-F5344CB8AC3E}">
        <p14:creationId xmlns:p14="http://schemas.microsoft.com/office/powerpoint/2010/main" val="603572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194613"/>
            <a:ext cx="9973519" cy="2541023"/>
          </a:xfrm>
        </p:spPr>
        <p:txBody>
          <a:bodyPr>
            <a:normAutofit/>
          </a:bodyPr>
          <a:lstStyle>
            <a:lvl1pPr marL="0" indent="0" algn="l">
              <a:buNone/>
              <a:defRPr sz="4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@bielawb @poshboth</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608881"/>
            <a:ext cx="1863011" cy="1200329"/>
          </a:xfrm>
          <a:prstGeom prst="rect">
            <a:avLst/>
          </a:prstGeom>
          <a:noFill/>
        </p:spPr>
        <p:txBody>
          <a:bodyPr wrap="none" rtlCol="0">
            <a:spAutoFit/>
          </a:bodyPr>
          <a:lstStyle/>
          <a:p>
            <a:r>
              <a:rPr lang="sr-Latn-RS" sz="7200" b="1" dirty="0">
                <a:solidFill>
                  <a:srgbClr val="004D49"/>
                </a:solidFill>
                <a:latin typeface="CarlMarx" panose="00000500000000000000" pitchFamily="50" charset="0"/>
                <a:cs typeface="Segoe UI" panose="020B0502040204020203" pitchFamily="34" charset="0"/>
              </a:rPr>
              <a:t>DEMO</a:t>
            </a:r>
            <a:endParaRPr lang="en-US" sz="7200" b="1" dirty="0">
              <a:solidFill>
                <a:srgbClr val="004D49"/>
              </a:solidFill>
              <a:latin typeface="CarlMarx" panose="00000500000000000000" pitchFamily="50" charset="0"/>
              <a:cs typeface="Segoe UI" panose="020B0502040204020203" pitchFamily="34" charset="0"/>
            </a:endParaRPr>
          </a:p>
        </p:txBody>
      </p:sp>
    </p:spTree>
    <p:extLst>
      <p:ext uri="{BB962C8B-B14F-4D97-AF65-F5344CB8AC3E}">
        <p14:creationId xmlns:p14="http://schemas.microsoft.com/office/powerpoint/2010/main" val="2895315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@bielawb @poshboth</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3870070" y="2309951"/>
            <a:ext cx="4451860" cy="1569660"/>
          </a:xfrm>
          <a:prstGeom prst="rect">
            <a:avLst/>
          </a:prstGeom>
          <a:noFill/>
        </p:spPr>
        <p:txBody>
          <a:bodyPr wrap="none" rtlCol="0">
            <a:spAutoFit/>
          </a:bodyPr>
          <a:lstStyle/>
          <a:p>
            <a:r>
              <a:rPr lang="sr-Latn-RS" sz="9600" b="1" dirty="0">
                <a:solidFill>
                  <a:srgbClr val="004D49"/>
                </a:solidFill>
                <a:latin typeface="CarlMarx" panose="00000500000000000000" pitchFamily="50" charset="0"/>
                <a:cs typeface="Segoe UI" panose="020B0502040204020203" pitchFamily="34" charset="0"/>
              </a:rPr>
              <a:t>Questions?</a:t>
            </a:r>
            <a:endParaRPr lang="en-US" sz="9600" b="1" dirty="0">
              <a:solidFill>
                <a:srgbClr val="004D49"/>
              </a:solidFill>
              <a:latin typeface="CarlMarx" panose="00000500000000000000" pitchFamily="50" charset="0"/>
              <a:cs typeface="Segoe UI" panose="020B0502040204020203" pitchFamily="34" charset="0"/>
            </a:endParaRP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2790993" y="4600276"/>
            <a:ext cx="6610015" cy="1107996"/>
          </a:xfrm>
          <a:prstGeom prst="rect">
            <a:avLst/>
          </a:prstGeom>
          <a:noFill/>
        </p:spPr>
        <p:txBody>
          <a:bodyPr wrap="none" rtlCol="0">
            <a:spAutoFit/>
          </a:bodyPr>
          <a:lstStyle/>
          <a:p>
            <a:pPr algn="ctr"/>
            <a:r>
              <a:rPr lang="en-US" sz="2400" dirty="0">
                <a:latin typeface="Segoe UI" panose="020B0502040204020203" pitchFamily="34" charset="0"/>
                <a:cs typeface="Segoe UI" panose="020B0502040204020203" pitchFamily="34" charset="0"/>
              </a:rPr>
              <a:t>Use the conference app to vote for this session:</a:t>
            </a:r>
          </a:p>
          <a:p>
            <a:pPr algn="ctr"/>
            <a:r>
              <a:rPr lang="en-US" sz="2400" dirty="0">
                <a:latin typeface="Segoe UI" panose="020B0502040204020203" pitchFamily="34" charset="0"/>
                <a:cs typeface="Segoe UI" panose="020B0502040204020203" pitchFamily="34" charset="0"/>
                <a:hlinkClick r:id="rId3"/>
              </a:rPr>
              <a:t>https://my.eventraft.com/psconfeu</a:t>
            </a:r>
            <a:endParaRPr lang="en-US" sz="2400" dirty="0">
              <a:latin typeface="Segoe UI" panose="020B0502040204020203" pitchFamily="34" charset="0"/>
              <a:cs typeface="Segoe UI" panose="020B0502040204020203" pitchFamily="34" charset="0"/>
            </a:endParaRPr>
          </a:p>
          <a:p>
            <a:endParaRPr lang="en-US" dirty="0"/>
          </a:p>
        </p:txBody>
      </p:sp>
    </p:spTree>
    <p:extLst>
      <p:ext uri="{BB962C8B-B14F-4D97-AF65-F5344CB8AC3E}">
        <p14:creationId xmlns:p14="http://schemas.microsoft.com/office/powerpoint/2010/main" val="29703720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lides and demo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@bielawb @poshboth</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2011388" y="2309951"/>
            <a:ext cx="8169224" cy="1569660"/>
          </a:xfrm>
          <a:prstGeom prst="rect">
            <a:avLst/>
          </a:prstGeom>
          <a:noFill/>
        </p:spPr>
        <p:txBody>
          <a:bodyPr wrap="none" rtlCol="0">
            <a:spAutoFit/>
          </a:bodyPr>
          <a:lstStyle/>
          <a:p>
            <a:r>
              <a:rPr lang="en-US" sz="9600" b="1" dirty="0">
                <a:solidFill>
                  <a:srgbClr val="004D49"/>
                </a:solidFill>
                <a:latin typeface="CarlMarx" panose="00000500000000000000" pitchFamily="50" charset="0"/>
                <a:cs typeface="Segoe UI" panose="020B0502040204020203" pitchFamily="34" charset="0"/>
              </a:rPr>
              <a:t>Slides and demo code</a:t>
            </a: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1243550" y="4600276"/>
            <a:ext cx="9704901" cy="738664"/>
          </a:xfrm>
          <a:prstGeom prst="rect">
            <a:avLst/>
          </a:prstGeom>
          <a:noFill/>
        </p:spPr>
        <p:txBody>
          <a:bodyPr wrap="square" rtlCol="0">
            <a:spAutoFit/>
          </a:bodyPr>
          <a:lstStyle/>
          <a:p>
            <a:pPr marL="0" indent="0">
              <a:buNone/>
            </a:pPr>
            <a:r>
              <a:rPr lang="en-US" sz="2400" dirty="0">
                <a:solidFill>
                  <a:srgbClr val="0000FF"/>
                </a:solidFill>
                <a:latin typeface="Consolas" panose="020B0609020204030204" pitchFamily="49" charset="0"/>
              </a:rPr>
              <a:t>Start-Process</a:t>
            </a:r>
            <a:r>
              <a:rPr lang="en-US" sz="2400" dirty="0">
                <a:solidFill>
                  <a:prstClr val="black"/>
                </a:solidFill>
                <a:latin typeface="Consolas" panose="020B0609020204030204" pitchFamily="49" charset="0"/>
              </a:rPr>
              <a:t> </a:t>
            </a:r>
            <a:r>
              <a:rPr lang="en-US" sz="2400" dirty="0">
                <a:solidFill>
                  <a:srgbClr val="000080"/>
                </a:solidFill>
                <a:latin typeface="Consolas" panose="020B0609020204030204" pitchFamily="49" charset="0"/>
              </a:rPr>
              <a:t>-</a:t>
            </a:r>
            <a:r>
              <a:rPr lang="en-US" sz="2400" dirty="0" err="1">
                <a:solidFill>
                  <a:srgbClr val="000080"/>
                </a:solidFill>
                <a:latin typeface="Consolas" panose="020B0609020204030204" pitchFamily="49" charset="0"/>
              </a:rPr>
              <a:t>FilePath</a:t>
            </a:r>
            <a:r>
              <a:rPr lang="en-US" sz="2400" dirty="0">
                <a:solidFill>
                  <a:prstClr val="black"/>
                </a:solidFill>
                <a:latin typeface="Consolas" panose="020B0609020204030204" pitchFamily="49" charset="0"/>
              </a:rPr>
              <a:t> </a:t>
            </a:r>
            <a:r>
              <a:rPr lang="en-US" sz="2400" dirty="0">
                <a:solidFill>
                  <a:schemeClr val="accent6">
                    <a:lumMod val="50000"/>
                  </a:schemeClr>
                </a:solidFill>
                <a:latin typeface="Consolas" panose="020B0609020204030204" pitchFamily="49" charset="0"/>
              </a:rPr>
              <a:t>https://github.com/psconfeu/2019 </a:t>
            </a:r>
          </a:p>
          <a:p>
            <a:endParaRPr lang="en-US" dirty="0"/>
          </a:p>
        </p:txBody>
      </p:sp>
    </p:spTree>
    <p:extLst>
      <p:ext uri="{BB962C8B-B14F-4D97-AF65-F5344CB8AC3E}">
        <p14:creationId xmlns:p14="http://schemas.microsoft.com/office/powerpoint/2010/main" val="2878180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lvl1pPr algn="l">
              <a:defRPr/>
            </a:lvl1pPr>
          </a:lstStyle>
          <a:p>
            <a:r>
              <a:rPr lang="en-US"/>
              <a:t>@bielawb @poshboth</a:t>
            </a:r>
            <a:endParaRPr lang="en-US" dirty="0"/>
          </a:p>
        </p:txBody>
      </p:sp>
    </p:spTree>
    <p:extLst>
      <p:ext uri="{BB962C8B-B14F-4D97-AF65-F5344CB8AC3E}">
        <p14:creationId xmlns:p14="http://schemas.microsoft.com/office/powerpoint/2010/main" val="3748376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p>
            <a:r>
              <a:rPr lang="en-US"/>
              <a:t>@bielawb @poshboth</a:t>
            </a:r>
          </a:p>
        </p:txBody>
      </p:sp>
    </p:spTree>
    <p:extLst>
      <p:ext uri="{BB962C8B-B14F-4D97-AF65-F5344CB8AC3E}">
        <p14:creationId xmlns:p14="http://schemas.microsoft.com/office/powerpoint/2010/main" val="81498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0" y="0"/>
            <a:ext cx="12192000" cy="6858000"/>
          </a:xfrm>
          <a:solidFill>
            <a:schemeClr val="bg1">
              <a:lumMod val="95000"/>
            </a:schemeClr>
          </a:solidFill>
        </p:spPr>
        <p:txBody>
          <a:bodyPr/>
          <a:lstStyle>
            <a:lvl1pPr marL="0" indent="0">
              <a:buNone/>
              <a:defRPr sz="2400">
                <a:solidFill>
                  <a:schemeClr val="tx1"/>
                </a:solidFill>
                <a:latin typeface="Consolas" panose="020B0609020204030204" pitchFamily="49"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dirty="0"/>
              <a:t>Mastertextformat bearbeiten</a:t>
            </a:r>
          </a:p>
        </p:txBody>
      </p:sp>
    </p:spTree>
    <p:extLst>
      <p:ext uri="{BB962C8B-B14F-4D97-AF65-F5344CB8AC3E}">
        <p14:creationId xmlns:p14="http://schemas.microsoft.com/office/powerpoint/2010/main" val="225013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03E1-C14B-4989-99D8-D0A96E3C320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p:txBody>
          <a:bodyPr/>
          <a:lstStyle/>
          <a:p>
            <a:r>
              <a:rPr lang="en-US"/>
              <a:t>@bielawb @poshboth</a:t>
            </a:r>
          </a:p>
        </p:txBody>
      </p:sp>
    </p:spTree>
    <p:extLst>
      <p:ext uri="{BB962C8B-B14F-4D97-AF65-F5344CB8AC3E}">
        <p14:creationId xmlns:p14="http://schemas.microsoft.com/office/powerpoint/2010/main" val="407336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@bielawb @poshboth</a:t>
            </a:r>
          </a:p>
        </p:txBody>
      </p:sp>
    </p:spTree>
    <p:extLst>
      <p:ext uri="{BB962C8B-B14F-4D97-AF65-F5344CB8AC3E}">
        <p14:creationId xmlns:p14="http://schemas.microsoft.com/office/powerpoint/2010/main" val="2181403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@bielawb @poshboth</a:t>
            </a:r>
          </a:p>
        </p:txBody>
      </p:sp>
    </p:spTree>
    <p:extLst>
      <p:ext uri="{BB962C8B-B14F-4D97-AF65-F5344CB8AC3E}">
        <p14:creationId xmlns:p14="http://schemas.microsoft.com/office/powerpoint/2010/main" val="420441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@bielawb @poshboth</a:t>
            </a:r>
          </a:p>
        </p:txBody>
      </p:sp>
    </p:spTree>
    <p:extLst>
      <p:ext uri="{BB962C8B-B14F-4D97-AF65-F5344CB8AC3E}">
        <p14:creationId xmlns:p14="http://schemas.microsoft.com/office/powerpoint/2010/main" val="419889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@bielawb @poshboth</a:t>
            </a:r>
          </a:p>
        </p:txBody>
      </p:sp>
    </p:spTree>
    <p:extLst>
      <p:ext uri="{BB962C8B-B14F-4D97-AF65-F5344CB8AC3E}">
        <p14:creationId xmlns:p14="http://schemas.microsoft.com/office/powerpoint/2010/main" val="56289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theme" Target="../theme/theme2.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7B2A21-7B75-4635-AD98-A0A37BEB671D}"/>
              </a:ext>
            </a:extLst>
          </p:cNvPr>
          <p:cNvSpPr>
            <a:spLocks noGrp="1"/>
          </p:cNvSpPr>
          <p:nvPr>
            <p:ph type="title"/>
          </p:nvPr>
        </p:nvSpPr>
        <p:spPr>
          <a:xfrm>
            <a:off x="838200" y="365125"/>
            <a:ext cx="10515600" cy="780769"/>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DDD6A2AB-3439-42BF-A097-0201EC7493D1}"/>
              </a:ext>
            </a:extLst>
          </p:cNvPr>
          <p:cNvSpPr>
            <a:spLocks noGrp="1"/>
          </p:cNvSpPr>
          <p:nvPr>
            <p:ph type="body" idx="1"/>
          </p:nvPr>
        </p:nvSpPr>
        <p:spPr>
          <a:xfrm>
            <a:off x="838200" y="1423686"/>
            <a:ext cx="10515600" cy="4753277"/>
          </a:xfrm>
          <a:prstGeom prst="rect">
            <a:avLst/>
          </a:prstGeom>
          <a:no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E49EED68-B9A3-4F77-9B03-8E7085C004EF}"/>
              </a:ext>
            </a:extLst>
          </p:cNvPr>
          <p:cNvSpPr>
            <a:spLocks noGrp="1"/>
          </p:cNvSpPr>
          <p:nvPr>
            <p:ph type="ftr" sz="quarter" idx="3"/>
          </p:nvPr>
        </p:nvSpPr>
        <p:spPr>
          <a:xfrm>
            <a:off x="9178724" y="6327085"/>
            <a:ext cx="2175075"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@bielawb @poshboth</a:t>
            </a:r>
            <a:endParaRPr lang="en-US" dirty="0"/>
          </a:p>
        </p:txBody>
      </p:sp>
      <p:sp>
        <p:nvSpPr>
          <p:cNvPr id="6" name="Rectangle 5">
            <a:extLst>
              <a:ext uri="{FF2B5EF4-FFF2-40B4-BE49-F238E27FC236}">
                <a16:creationId xmlns:a16="http://schemas.microsoft.com/office/drawing/2014/main" id="{F7C98041-6681-45A5-AEB0-419EF10F1958}"/>
              </a:ext>
            </a:extLst>
          </p:cNvPr>
          <p:cNvSpPr/>
          <p:nvPr userDrawn="1"/>
        </p:nvSpPr>
        <p:spPr>
          <a:xfrm>
            <a:off x="8889357" y="6327085"/>
            <a:ext cx="393539" cy="393539"/>
          </a:xfrm>
          <a:prstGeom prst="rect">
            <a:avLst/>
          </a:prstGeom>
          <a:blipFill>
            <a:blip r:embed="rId1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7906A78-65EE-4222-B502-834EDD88B1E2}"/>
              </a:ext>
            </a:extLst>
          </p:cNvPr>
          <p:cNvSpPr/>
          <p:nvPr userDrawn="1"/>
        </p:nvSpPr>
        <p:spPr>
          <a:xfrm>
            <a:off x="103207" y="5522993"/>
            <a:ext cx="1307939" cy="1307939"/>
          </a:xfrm>
          <a:prstGeom prst="rect">
            <a:avLst/>
          </a:prstGeom>
          <a:blipFill>
            <a:blip r:embed="rId17">
              <a:alphaModFix amt="65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377244"/>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8" r:id="rId3"/>
    <p:sldLayoutId id="2147483667" r:id="rId4"/>
    <p:sldLayoutId id="2147483651" r:id="rId5"/>
    <p:sldLayoutId id="2147483652" r:id="rId6"/>
    <p:sldLayoutId id="2147483659" r:id="rId7"/>
    <p:sldLayoutId id="2147483653" r:id="rId8"/>
    <p:sldLayoutId id="2147483660" r:id="rId9"/>
    <p:sldLayoutId id="2147483654" r:id="rId10"/>
    <p:sldLayoutId id="2147483655" r:id="rId11"/>
    <p:sldLayoutId id="2147483656" r:id="rId12"/>
    <p:sldLayoutId id="2147483661" r:id="rId13"/>
    <p:sldLayoutId id="2147483657" r:id="rId1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B44DF8A2-F171-4CC9-847D-D11B74B76C13}"/>
              </a:ext>
            </a:extLst>
          </p:cNvPr>
          <p:cNvSpPr/>
          <p:nvPr userDrawn="1"/>
        </p:nvSpPr>
        <p:spPr>
          <a:xfrm rot="20845192">
            <a:off x="2038965" y="-4610010"/>
            <a:ext cx="13293388" cy="12491330"/>
          </a:xfrm>
          <a:custGeom>
            <a:avLst/>
            <a:gdLst>
              <a:gd name="connsiteX0" fmla="*/ 0 w 13293388"/>
              <a:gd name="connsiteY0" fmla="*/ 11567827 h 12491330"/>
              <a:gd name="connsiteX1" fmla="*/ 4138256 w 13293388"/>
              <a:gd name="connsiteY1" fmla="*/ 12491330 h 12491330"/>
              <a:gd name="connsiteX2" fmla="*/ 0 w 13293388"/>
              <a:gd name="connsiteY2" fmla="*/ 12491330 h 12491330"/>
              <a:gd name="connsiteX3" fmla="*/ 0 w 13293388"/>
              <a:gd name="connsiteY3" fmla="*/ 3086484 h 12491330"/>
              <a:gd name="connsiteX4" fmla="*/ 10425109 w 13293388"/>
              <a:gd name="connsiteY4" fmla="*/ 5412977 h 12491330"/>
              <a:gd name="connsiteX5" fmla="*/ 8931404 w 13293388"/>
              <a:gd name="connsiteY5" fmla="*/ 12106332 h 12491330"/>
              <a:gd name="connsiteX6" fmla="*/ 0 w 13293388"/>
              <a:gd name="connsiteY6" fmla="*/ 10113178 h 12491330"/>
              <a:gd name="connsiteX7" fmla="*/ 13293388 w 13293388"/>
              <a:gd name="connsiteY7" fmla="*/ 0 h 12491330"/>
              <a:gd name="connsiteX8" fmla="*/ 13293387 w 13293388"/>
              <a:gd name="connsiteY8" fmla="*/ 612517 h 12491330"/>
              <a:gd name="connsiteX9" fmla="*/ 10548675 w 13293388"/>
              <a:gd name="connsiteY9" fmla="*/ 0 h 1249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93388" h="12491330">
                <a:moveTo>
                  <a:pt x="0" y="11567827"/>
                </a:moveTo>
                <a:lnTo>
                  <a:pt x="4138256" y="12491330"/>
                </a:lnTo>
                <a:lnTo>
                  <a:pt x="0" y="12491330"/>
                </a:lnTo>
                <a:close/>
                <a:moveTo>
                  <a:pt x="0" y="3086484"/>
                </a:moveTo>
                <a:lnTo>
                  <a:pt x="10425109" y="5412977"/>
                </a:lnTo>
                <a:lnTo>
                  <a:pt x="8931404" y="12106332"/>
                </a:lnTo>
                <a:lnTo>
                  <a:pt x="0" y="10113178"/>
                </a:lnTo>
                <a:close/>
                <a:moveTo>
                  <a:pt x="13293388" y="0"/>
                </a:moveTo>
                <a:lnTo>
                  <a:pt x="13293387" y="612517"/>
                </a:lnTo>
                <a:lnTo>
                  <a:pt x="10548675" y="0"/>
                </a:lnTo>
                <a:close/>
              </a:path>
            </a:pathLst>
          </a:custGeom>
          <a:blipFill dpi="0" rotWithShape="1">
            <a:blip r:embed="rId6">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FC17996D-8589-4714-9820-F726F7BE04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2FD80F5-3F6B-46BE-8FFC-A8BDCC7F7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94BBA52D-4171-4F2E-80C8-CE60ACEB96AE}"/>
              </a:ext>
            </a:extLst>
          </p:cNvPr>
          <p:cNvSpPr>
            <a:spLocks noGrp="1"/>
          </p:cNvSpPr>
          <p:nvPr>
            <p:ph type="ftr" sz="quarter" idx="3"/>
          </p:nvPr>
        </p:nvSpPr>
        <p:spPr>
          <a:xfrm>
            <a:off x="9180576" y="6327648"/>
            <a:ext cx="2176272"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@bielawb @poshboth</a:t>
            </a:r>
            <a:endParaRPr lang="en-US" dirty="0"/>
          </a:p>
        </p:txBody>
      </p:sp>
    </p:spTree>
    <p:extLst>
      <p:ext uri="{BB962C8B-B14F-4D97-AF65-F5344CB8AC3E}">
        <p14:creationId xmlns:p14="http://schemas.microsoft.com/office/powerpoint/2010/main" val="33114340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6" r:id="rId3"/>
    <p:sldLayoutId id="2147483670" r:id="rId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Beauty is the Beast</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Bartosz </a:t>
            </a:r>
            <a:r>
              <a:rPr lang="en-US" dirty="0" err="1"/>
              <a:t>Bielawksi</a:t>
            </a:r>
            <a:r>
              <a:rPr lang="en-US" dirty="0"/>
              <a:t> &amp;</a:t>
            </a:r>
          </a:p>
          <a:p>
            <a:r>
              <a:rPr lang="en-US" dirty="0"/>
              <a:t>Daniël Both</a:t>
            </a:r>
          </a:p>
        </p:txBody>
      </p:sp>
    </p:spTree>
    <p:extLst>
      <p:ext uri="{BB962C8B-B14F-4D97-AF65-F5344CB8AC3E}">
        <p14:creationId xmlns:p14="http://schemas.microsoft.com/office/powerpoint/2010/main" val="573852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Agenda</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normAutofit lnSpcReduction="10000"/>
          </a:bodyPr>
          <a:lstStyle/>
          <a:p>
            <a:r>
              <a:rPr lang="de-DE" dirty="0" err="1"/>
              <a:t>What</a:t>
            </a:r>
            <a:r>
              <a:rPr lang="de-DE" dirty="0"/>
              <a:t> </a:t>
            </a:r>
            <a:r>
              <a:rPr lang="de-DE" dirty="0" err="1"/>
              <a:t>got</a:t>
            </a:r>
            <a:r>
              <a:rPr lang="de-DE" dirty="0"/>
              <a:t> </a:t>
            </a:r>
            <a:r>
              <a:rPr lang="de-DE" dirty="0" err="1"/>
              <a:t>us</a:t>
            </a:r>
            <a:r>
              <a:rPr lang="de-DE" dirty="0"/>
              <a:t> </a:t>
            </a:r>
            <a:r>
              <a:rPr lang="de-DE" dirty="0" err="1"/>
              <a:t>into</a:t>
            </a:r>
            <a:r>
              <a:rPr lang="de-DE" dirty="0"/>
              <a:t> </a:t>
            </a:r>
            <a:r>
              <a:rPr lang="de-DE" dirty="0" err="1"/>
              <a:t>this</a:t>
            </a:r>
            <a:r>
              <a:rPr lang="de-DE" dirty="0"/>
              <a:t> </a:t>
            </a:r>
            <a:r>
              <a:rPr lang="de-DE" dirty="0" err="1"/>
              <a:t>presentation</a:t>
            </a:r>
            <a:r>
              <a:rPr lang="de-DE" dirty="0"/>
              <a:t>?</a:t>
            </a:r>
          </a:p>
          <a:p>
            <a:r>
              <a:rPr lang="de-DE" dirty="0"/>
              <a:t>The Beauty:</a:t>
            </a:r>
          </a:p>
          <a:p>
            <a:pPr lvl="1"/>
            <a:r>
              <a:rPr lang="de-DE" dirty="0"/>
              <a:t>Universal Dashboard Basics</a:t>
            </a:r>
          </a:p>
          <a:p>
            <a:pPr lvl="1"/>
            <a:r>
              <a:rPr lang="de-DE" dirty="0" err="1"/>
              <a:t>Good</a:t>
            </a:r>
            <a:r>
              <a:rPr lang="de-DE" dirty="0"/>
              <a:t> </a:t>
            </a:r>
            <a:r>
              <a:rPr lang="de-DE" dirty="0" err="1"/>
              <a:t>looking</a:t>
            </a:r>
            <a:r>
              <a:rPr lang="de-DE" dirty="0"/>
              <a:t> </a:t>
            </a:r>
            <a:r>
              <a:rPr lang="de-DE" dirty="0" err="1"/>
              <a:t>interactive</a:t>
            </a:r>
            <a:r>
              <a:rPr lang="de-DE" dirty="0"/>
              <a:t> </a:t>
            </a:r>
            <a:r>
              <a:rPr lang="de-DE" dirty="0" err="1"/>
              <a:t>dashboards</a:t>
            </a:r>
            <a:endParaRPr lang="de-DE" dirty="0"/>
          </a:p>
          <a:p>
            <a:pPr lvl="2"/>
            <a:endParaRPr lang="de-DE" dirty="0"/>
          </a:p>
          <a:p>
            <a:r>
              <a:rPr lang="de-DE" dirty="0"/>
              <a:t>The Beast</a:t>
            </a:r>
          </a:p>
          <a:p>
            <a:pPr lvl="1"/>
            <a:r>
              <a:rPr lang="de-DE" dirty="0" err="1"/>
              <a:t>Built</a:t>
            </a:r>
            <a:r>
              <a:rPr lang="de-DE" dirty="0"/>
              <a:t> </a:t>
            </a:r>
            <a:r>
              <a:rPr lang="de-DE" dirty="0" err="1"/>
              <a:t>your</a:t>
            </a:r>
            <a:r>
              <a:rPr lang="de-DE" dirty="0"/>
              <a:t> own REST API in 5 </a:t>
            </a:r>
            <a:r>
              <a:rPr lang="de-DE" dirty="0" err="1"/>
              <a:t>minutes</a:t>
            </a:r>
            <a:endParaRPr lang="de-DE" dirty="0"/>
          </a:p>
          <a:p>
            <a:pPr lvl="1"/>
            <a:r>
              <a:rPr lang="de-DE" dirty="0"/>
              <a:t>Running Universal Dashboard</a:t>
            </a:r>
          </a:p>
          <a:p>
            <a:pPr lvl="1"/>
            <a:r>
              <a:rPr lang="de-DE" dirty="0"/>
              <a:t>Authentication &amp; </a:t>
            </a:r>
            <a:r>
              <a:rPr lang="de-DE" dirty="0" err="1"/>
              <a:t>Authorization</a:t>
            </a:r>
            <a:r>
              <a:rPr lang="de-DE" dirty="0"/>
              <a:t> </a:t>
            </a:r>
            <a:r>
              <a:rPr lang="de-DE" dirty="0" err="1"/>
              <a:t>for</a:t>
            </a:r>
            <a:r>
              <a:rPr lang="de-DE" dirty="0"/>
              <a:t> </a:t>
            </a:r>
            <a:r>
              <a:rPr lang="de-DE" dirty="0" err="1"/>
              <a:t>your</a:t>
            </a:r>
            <a:r>
              <a:rPr lang="de-DE" dirty="0"/>
              <a:t> REST API</a:t>
            </a:r>
          </a:p>
          <a:p>
            <a:pPr lvl="1"/>
            <a:r>
              <a:rPr lang="de-DE" dirty="0" err="1"/>
              <a:t>WhatIf</a:t>
            </a:r>
            <a:r>
              <a:rPr lang="de-DE" dirty="0"/>
              <a:t> support in </a:t>
            </a:r>
            <a:r>
              <a:rPr lang="de-DE" dirty="0" err="1"/>
              <a:t>API‘s</a:t>
            </a:r>
            <a:br>
              <a:rPr lang="de-DE" dirty="0"/>
            </a:br>
            <a:r>
              <a:rPr lang="de-DE" dirty="0"/>
              <a:t>Auditing API </a:t>
            </a:r>
            <a:r>
              <a:rPr lang="de-DE" dirty="0" err="1"/>
              <a:t>calls</a:t>
            </a:r>
            <a:endParaRPr lang="de-DE" dirty="0"/>
          </a:p>
          <a:p>
            <a:pPr lvl="1"/>
            <a:r>
              <a:rPr lang="de-DE" dirty="0"/>
              <a:t>Use </a:t>
            </a:r>
            <a:r>
              <a:rPr lang="de-DE" dirty="0" err="1"/>
              <a:t>cases</a:t>
            </a:r>
            <a:r>
              <a:rPr lang="de-DE" dirty="0"/>
              <a:t>: Monitoring &amp; DNS </a:t>
            </a:r>
          </a:p>
          <a:p>
            <a:endParaRPr lang="de-DE"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@bielawb @poshboth</a:t>
            </a:r>
            <a:endParaRPr lang="en-US" dirty="0"/>
          </a:p>
        </p:txBody>
      </p:sp>
    </p:spTree>
    <p:extLst>
      <p:ext uri="{BB962C8B-B14F-4D97-AF65-F5344CB8AC3E}">
        <p14:creationId xmlns:p14="http://schemas.microsoft.com/office/powerpoint/2010/main" val="24777342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Beauty </a:t>
            </a:r>
            <a:r>
              <a:rPr lang="en-US"/>
              <a:t>is the Beast</a:t>
            </a:r>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@bielawb @poshboth</a:t>
            </a:r>
            <a:endParaRPr lang="en-US" dirty="0"/>
          </a:p>
        </p:txBody>
      </p:sp>
    </p:spTree>
    <p:extLst>
      <p:ext uri="{BB962C8B-B14F-4D97-AF65-F5344CB8AC3E}">
        <p14:creationId xmlns:p14="http://schemas.microsoft.com/office/powerpoint/2010/main" val="4379814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DBD17C6F-7B92-4C22-BB94-3244A56AD09C}"/>
              </a:ext>
            </a:extLst>
          </p:cNvPr>
          <p:cNvSpPr>
            <a:spLocks noGrp="1"/>
          </p:cNvSpPr>
          <p:nvPr>
            <p:ph type="ftr" sz="quarter" idx="11"/>
          </p:nvPr>
        </p:nvSpPr>
        <p:spPr/>
        <p:txBody>
          <a:bodyPr/>
          <a:lstStyle/>
          <a:p>
            <a:r>
              <a:rPr lang="en-US"/>
              <a:t>@bielawb @poshboth</a:t>
            </a:r>
          </a:p>
        </p:txBody>
      </p:sp>
    </p:spTree>
    <p:extLst>
      <p:ext uri="{BB962C8B-B14F-4D97-AF65-F5344CB8AC3E}">
        <p14:creationId xmlns:p14="http://schemas.microsoft.com/office/powerpoint/2010/main" val="34344340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381BC3A-80BB-467B-B23B-5C7AFBEF9201}"/>
              </a:ext>
            </a:extLst>
          </p:cNvPr>
          <p:cNvSpPr>
            <a:spLocks noGrp="1"/>
          </p:cNvSpPr>
          <p:nvPr>
            <p:ph type="ftr" sz="quarter" idx="11"/>
          </p:nvPr>
        </p:nvSpPr>
        <p:spPr/>
        <p:txBody>
          <a:bodyPr/>
          <a:lstStyle/>
          <a:p>
            <a:r>
              <a:rPr lang="en-US"/>
              <a:t>@bielawb @poshboth</a:t>
            </a:r>
          </a:p>
        </p:txBody>
      </p:sp>
    </p:spTree>
    <p:extLst>
      <p:ext uri="{BB962C8B-B14F-4D97-AF65-F5344CB8AC3E}">
        <p14:creationId xmlns:p14="http://schemas.microsoft.com/office/powerpoint/2010/main" val="3132762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1BF78C52-77F8-4109-8CDE-7F92C6B3980E}"/>
              </a:ext>
            </a:extLst>
          </p:cNvPr>
          <p:cNvSpPr>
            <a:spLocks noGrp="1"/>
          </p:cNvSpPr>
          <p:nvPr>
            <p:ph idx="1"/>
          </p:nvPr>
        </p:nvSpPr>
        <p:spPr/>
        <p:txBody>
          <a:bodyPr/>
          <a:lstStyle/>
          <a:p>
            <a:r>
              <a:rPr lang="en-US" dirty="0"/>
              <a:t>Universal Dashboard does not only have beautiful dashboards</a:t>
            </a:r>
          </a:p>
          <a:p>
            <a:r>
              <a:rPr lang="en-US" dirty="0"/>
              <a:t>Use the REST API to enable access to your PowerShell tools from any platform</a:t>
            </a:r>
          </a:p>
          <a:p>
            <a:endParaRPr lang="en-US" dirty="0"/>
          </a:p>
          <a:p>
            <a:endParaRPr lang="en-US" dirty="0"/>
          </a:p>
          <a:p>
            <a:endParaRPr lang="en-US" dirty="0"/>
          </a:p>
          <a:p>
            <a:endParaRPr lang="en-US" dirty="0"/>
          </a:p>
          <a:p>
            <a:endParaRPr lang="en-US" dirty="0"/>
          </a:p>
          <a:p>
            <a:pPr marL="0" indent="0">
              <a:buNone/>
            </a:pPr>
            <a:endParaRPr lang="en-US" dirty="0"/>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@bielawb @poshboth</a:t>
            </a:r>
            <a:endParaRPr lang="en-US" dirty="0"/>
          </a:p>
        </p:txBody>
      </p:sp>
    </p:spTree>
    <p:extLst>
      <p:ext uri="{BB962C8B-B14F-4D97-AF65-F5344CB8AC3E}">
        <p14:creationId xmlns:p14="http://schemas.microsoft.com/office/powerpoint/2010/main" val="15202140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05F39C-4AA0-4044-BDA5-15C6FA7A6E1E}"/>
              </a:ext>
            </a:extLst>
          </p:cNvPr>
          <p:cNvSpPr>
            <a:spLocks noGrp="1"/>
          </p:cNvSpPr>
          <p:nvPr>
            <p:ph type="title"/>
          </p:nvPr>
        </p:nvSpPr>
        <p:spPr/>
        <p:txBody>
          <a:bodyPr/>
          <a:lstStyle/>
          <a:p>
            <a:r>
              <a:rPr lang="sr-Latn-RS" dirty="0"/>
              <a:t>a</a:t>
            </a:r>
            <a:r>
              <a:rPr lang="en-US" dirty="0"/>
              <a:t>bout</a:t>
            </a:r>
            <a:r>
              <a:rPr lang="sr-Latn-RS" dirty="0"/>
              <a:t>_Speaker</a:t>
            </a:r>
            <a:endParaRPr lang="en-US" dirty="0"/>
          </a:p>
        </p:txBody>
      </p:sp>
      <p:sp>
        <p:nvSpPr>
          <p:cNvPr id="4" name="Content Placeholder 3">
            <a:extLst>
              <a:ext uri="{FF2B5EF4-FFF2-40B4-BE49-F238E27FC236}">
                <a16:creationId xmlns:a16="http://schemas.microsoft.com/office/drawing/2014/main" id="{774F3289-CF28-4B5F-A303-11730BFBF1C4}"/>
              </a:ext>
            </a:extLst>
          </p:cNvPr>
          <p:cNvSpPr>
            <a:spLocks noGrp="1"/>
          </p:cNvSpPr>
          <p:nvPr>
            <p:ph idx="1"/>
          </p:nvPr>
        </p:nvSpPr>
        <p:spPr/>
        <p:txBody>
          <a:bodyPr/>
          <a:lstStyle/>
          <a:p>
            <a:r>
              <a:rPr lang="en-US" dirty="0"/>
              <a:t>Bartek Bielawski &amp; Daniël Both</a:t>
            </a:r>
          </a:p>
          <a:p>
            <a:endParaRPr lang="en-US" dirty="0"/>
          </a:p>
          <a:p>
            <a:r>
              <a:rPr lang="en-US" dirty="0"/>
              <a:t>Infrastructure Engineers @ Optiver Amsterdam</a:t>
            </a:r>
          </a:p>
          <a:p>
            <a:endParaRPr lang="en-US" dirty="0"/>
          </a:p>
        </p:txBody>
      </p:sp>
      <p:sp>
        <p:nvSpPr>
          <p:cNvPr id="5" name="Footer Placeholder 4">
            <a:extLst>
              <a:ext uri="{FF2B5EF4-FFF2-40B4-BE49-F238E27FC236}">
                <a16:creationId xmlns:a16="http://schemas.microsoft.com/office/drawing/2014/main" id="{BA7E7801-A04A-4494-8FB6-E872AAE1B38A}"/>
              </a:ext>
            </a:extLst>
          </p:cNvPr>
          <p:cNvSpPr>
            <a:spLocks noGrp="1"/>
          </p:cNvSpPr>
          <p:nvPr>
            <p:ph type="ftr" sz="quarter" idx="11"/>
          </p:nvPr>
        </p:nvSpPr>
        <p:spPr/>
        <p:txBody>
          <a:bodyPr/>
          <a:lstStyle/>
          <a:p>
            <a:r>
              <a:rPr lang="en-US"/>
              <a:t>@bielawb @poshboth</a:t>
            </a:r>
            <a:endParaRPr lang="en-US" dirty="0"/>
          </a:p>
        </p:txBody>
      </p:sp>
    </p:spTree>
    <p:extLst>
      <p:ext uri="{BB962C8B-B14F-4D97-AF65-F5344CB8AC3E}">
        <p14:creationId xmlns:p14="http://schemas.microsoft.com/office/powerpoint/2010/main" val="18409389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@bielawb @poshboth</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5</a:t>
            </a:r>
          </a:p>
        </p:txBody>
      </p:sp>
      <p:sp>
        <p:nvSpPr>
          <p:cNvPr id="5" name="Textfeld 4">
            <a:extLst>
              <a:ext uri="{FF2B5EF4-FFF2-40B4-BE49-F238E27FC236}">
                <a16:creationId xmlns:a16="http://schemas.microsoft.com/office/drawing/2014/main" id="{73B55529-2D1C-4F62-A77C-DAEBD0A0D657}"/>
              </a:ext>
            </a:extLst>
          </p:cNvPr>
          <p:cNvSpPr txBox="1"/>
          <p:nvPr/>
        </p:nvSpPr>
        <p:spPr>
          <a:xfrm>
            <a:off x="1208314" y="5535386"/>
            <a:ext cx="9976757" cy="553998"/>
          </a:xfrm>
          <a:prstGeom prst="rect">
            <a:avLst/>
          </a:prstGeom>
          <a:noFill/>
        </p:spPr>
        <p:txBody>
          <a:bodyPr wrap="square" rtlCol="0">
            <a:spAutoFit/>
          </a:bodyPr>
          <a:lstStyle/>
          <a:p>
            <a:pPr algn="ctr"/>
            <a:r>
              <a:rPr lang="de-DE" sz="3000" dirty="0">
                <a:solidFill>
                  <a:srgbClr val="FFC000"/>
                </a:solidFill>
                <a:latin typeface="Segoe UI" panose="020B0502040204020203" pitchFamily="34" charset="0"/>
                <a:cs typeface="Segoe UI" panose="020B0502040204020203" pitchFamily="34" charset="0"/>
              </a:rPr>
              <a:t>Video </a:t>
            </a:r>
            <a:r>
              <a:rPr lang="de-DE" sz="3000" dirty="0" err="1">
                <a:solidFill>
                  <a:srgbClr val="FFC000"/>
                </a:solidFill>
                <a:latin typeface="Segoe UI" panose="020B0502040204020203" pitchFamily="34" charset="0"/>
                <a:cs typeface="Segoe UI" panose="020B0502040204020203" pitchFamily="34" charset="0"/>
              </a:rPr>
              <a:t>operator</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did</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you</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start</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the</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recording</a:t>
            </a:r>
            <a:r>
              <a:rPr lang="de-DE" sz="3000" dirty="0">
                <a:solidFill>
                  <a:srgbClr val="FFC000"/>
                </a:solidFill>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1595797570"/>
      </p:ext>
    </p:extLst>
  </p:cSld>
  <p:clrMapOvr>
    <a:masterClrMapping/>
  </p:clrMapOvr>
  <p:transition spd="slow" advTm="1000">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@bielawb @poshboth</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4</a:t>
            </a:r>
          </a:p>
        </p:txBody>
      </p:sp>
    </p:spTree>
    <p:extLst>
      <p:ext uri="{BB962C8B-B14F-4D97-AF65-F5344CB8AC3E}">
        <p14:creationId xmlns:p14="http://schemas.microsoft.com/office/powerpoint/2010/main" val="70524332"/>
      </p:ext>
    </p:extLst>
  </p:cSld>
  <p:clrMapOvr>
    <a:masterClrMapping/>
  </p:clrMapOvr>
  <p:transition spd="slow" advTm="1000">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@bielawb @poshboth</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3</a:t>
            </a:r>
          </a:p>
        </p:txBody>
      </p:sp>
    </p:spTree>
    <p:extLst>
      <p:ext uri="{BB962C8B-B14F-4D97-AF65-F5344CB8AC3E}">
        <p14:creationId xmlns:p14="http://schemas.microsoft.com/office/powerpoint/2010/main" val="4029735255"/>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@bielawb @poshboth</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2</a:t>
            </a:r>
          </a:p>
        </p:txBody>
      </p:sp>
    </p:spTree>
    <p:extLst>
      <p:ext uri="{BB962C8B-B14F-4D97-AF65-F5344CB8AC3E}">
        <p14:creationId xmlns:p14="http://schemas.microsoft.com/office/powerpoint/2010/main" val="3875712801"/>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@bielawb @poshboth</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1</a:t>
            </a:r>
          </a:p>
        </p:txBody>
      </p:sp>
    </p:spTree>
    <p:extLst>
      <p:ext uri="{BB962C8B-B14F-4D97-AF65-F5344CB8AC3E}">
        <p14:creationId xmlns:p14="http://schemas.microsoft.com/office/powerpoint/2010/main" val="3105615110"/>
      </p:ext>
    </p:extLst>
  </p:cSld>
  <p:clrMapOvr>
    <a:masterClrMapping/>
  </p:clrMapOvr>
  <p:transition spd="slow" advTm="1000">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Beauty is the Beast</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Bartosz </a:t>
            </a:r>
            <a:r>
              <a:rPr lang="en-US" dirty="0" err="1"/>
              <a:t>Bielawksi</a:t>
            </a:r>
            <a:r>
              <a:rPr lang="en-US" dirty="0"/>
              <a:t> &amp;</a:t>
            </a:r>
          </a:p>
          <a:p>
            <a:r>
              <a:rPr lang="en-US" dirty="0"/>
              <a:t>Daniël Both</a:t>
            </a:r>
          </a:p>
        </p:txBody>
      </p:sp>
    </p:spTree>
    <p:extLst>
      <p:ext uri="{BB962C8B-B14F-4D97-AF65-F5344CB8AC3E}">
        <p14:creationId xmlns:p14="http://schemas.microsoft.com/office/powerpoint/2010/main" val="205213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endParaRPr lang="en-US" dirty="0"/>
          </a:p>
        </p:txBody>
      </p:sp>
      <p:sp>
        <p:nvSpPr>
          <p:cNvPr id="4" name="Content Placeholder 3">
            <a:extLst>
              <a:ext uri="{FF2B5EF4-FFF2-40B4-BE49-F238E27FC236}">
                <a16:creationId xmlns:a16="http://schemas.microsoft.com/office/drawing/2014/main" id="{1BF78C52-77F8-4109-8CDE-7F92C6B3980E}"/>
              </a:ext>
            </a:extLst>
          </p:cNvPr>
          <p:cNvSpPr>
            <a:spLocks noGrp="1"/>
          </p:cNvSpPr>
          <p:nvPr>
            <p:ph idx="1"/>
          </p:nvPr>
        </p:nvSpPr>
        <p:spPr/>
        <p:txBody>
          <a:bodyPr/>
          <a:lstStyle/>
          <a:p>
            <a:pPr marL="0" indent="0">
              <a:buNone/>
            </a:pPr>
            <a:endParaRPr lang="en-US" dirty="0"/>
          </a:p>
          <a:p>
            <a:endParaRPr lang="en-US" dirty="0"/>
          </a:p>
          <a:p>
            <a:pPr marL="0" indent="0">
              <a:buNone/>
            </a:pPr>
            <a:r>
              <a:rPr lang="en-US" sz="6000" dirty="0"/>
              <a:t>		What got us here?</a:t>
            </a:r>
          </a:p>
          <a:p>
            <a:endParaRPr lang="en-US" dirty="0"/>
          </a:p>
          <a:p>
            <a:endParaRPr lang="en-US" dirty="0"/>
          </a:p>
          <a:p>
            <a:pPr marL="0" indent="0">
              <a:buNone/>
            </a:pPr>
            <a:endParaRPr lang="en-US" dirty="0"/>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@bielawb @poshboth</a:t>
            </a:r>
            <a:endParaRPr lang="en-US" dirty="0"/>
          </a:p>
        </p:txBody>
      </p:sp>
    </p:spTree>
    <p:extLst>
      <p:ext uri="{BB962C8B-B14F-4D97-AF65-F5344CB8AC3E}">
        <p14:creationId xmlns:p14="http://schemas.microsoft.com/office/powerpoint/2010/main" val="19806416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This Session</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endParaRPr lang="de-DE" dirty="0"/>
          </a:p>
          <a:p>
            <a:pPr marL="457200" indent="-457200">
              <a:buFont typeface="Arial" panose="020B0604020202020204" pitchFamily="34" charset="0"/>
              <a:buChar char="•"/>
            </a:pPr>
            <a:r>
              <a:rPr lang="de-DE" dirty="0" err="1"/>
              <a:t>Learn</a:t>
            </a:r>
            <a:r>
              <a:rPr lang="de-DE" dirty="0"/>
              <a:t> </a:t>
            </a:r>
            <a:r>
              <a:rPr lang="de-DE" dirty="0" err="1"/>
              <a:t>what</a:t>
            </a:r>
            <a:r>
              <a:rPr lang="de-DE" dirty="0"/>
              <a:t> Universal Dashboard </a:t>
            </a:r>
            <a:r>
              <a:rPr lang="de-DE" dirty="0" err="1"/>
              <a:t>is</a:t>
            </a:r>
            <a:endParaRPr lang="de-DE" dirty="0"/>
          </a:p>
          <a:p>
            <a:pPr marL="457200" indent="-457200">
              <a:buFont typeface="Arial" panose="020B0604020202020204" pitchFamily="34" charset="0"/>
              <a:buChar char="•"/>
            </a:pPr>
            <a:r>
              <a:rPr lang="de-DE" dirty="0" err="1"/>
              <a:t>Understand</a:t>
            </a:r>
            <a:r>
              <a:rPr lang="de-DE" dirty="0"/>
              <a:t> </a:t>
            </a:r>
            <a:r>
              <a:rPr lang="de-DE" dirty="0" err="1"/>
              <a:t>why</a:t>
            </a:r>
            <a:r>
              <a:rPr lang="de-DE" dirty="0"/>
              <a:t> </a:t>
            </a:r>
            <a:r>
              <a:rPr lang="de-DE" dirty="0" err="1"/>
              <a:t>we</a:t>
            </a:r>
            <a:r>
              <a:rPr lang="de-DE" dirty="0"/>
              <a:t> </a:t>
            </a:r>
            <a:r>
              <a:rPr lang="de-DE" dirty="0" err="1"/>
              <a:t>implemented</a:t>
            </a:r>
            <a:r>
              <a:rPr lang="de-DE" dirty="0"/>
              <a:t> Universal Dashboard</a:t>
            </a:r>
          </a:p>
          <a:p>
            <a:pPr marL="457200" indent="-457200">
              <a:buFont typeface="Arial" panose="020B0604020202020204" pitchFamily="34" charset="0"/>
              <a:buChar char="•"/>
            </a:pPr>
            <a:r>
              <a:rPr lang="de-DE" dirty="0"/>
              <a:t>Be </a:t>
            </a:r>
            <a:r>
              <a:rPr lang="de-DE" dirty="0" err="1"/>
              <a:t>able</a:t>
            </a:r>
            <a:r>
              <a:rPr lang="de-DE" dirty="0"/>
              <a:t> </a:t>
            </a:r>
            <a:r>
              <a:rPr lang="de-DE" dirty="0" err="1"/>
              <a:t>to</a:t>
            </a:r>
            <a:r>
              <a:rPr lang="de-DE" dirty="0"/>
              <a:t> </a:t>
            </a:r>
            <a:r>
              <a:rPr lang="de-DE" dirty="0" err="1"/>
              <a:t>build</a:t>
            </a:r>
            <a:r>
              <a:rPr lang="de-DE" dirty="0"/>
              <a:t> </a:t>
            </a:r>
            <a:r>
              <a:rPr lang="de-DE" dirty="0" err="1"/>
              <a:t>your</a:t>
            </a:r>
            <a:r>
              <a:rPr lang="de-DE" dirty="0"/>
              <a:t> own REST API</a:t>
            </a:r>
          </a:p>
          <a:p>
            <a:pPr marL="457200" indent="-457200">
              <a:buFont typeface="Arial" panose="020B0604020202020204" pitchFamily="34" charset="0"/>
              <a:buChar char="•"/>
            </a:pPr>
            <a:endParaRPr lang="de-DE" dirty="0"/>
          </a:p>
          <a:p>
            <a:endParaRPr lang="en-US" sz="24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@bielawb @poshboth</a:t>
            </a:r>
            <a:endParaRPr lang="en-US" dirty="0"/>
          </a:p>
        </p:txBody>
      </p:sp>
    </p:spTree>
    <p:extLst>
      <p:ext uri="{BB962C8B-B14F-4D97-AF65-F5344CB8AC3E}">
        <p14:creationId xmlns:p14="http://schemas.microsoft.com/office/powerpoint/2010/main" val="1387870376"/>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98BD6D6E-F95A-41EE-AC20-08AF048B1503}"/>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AE8BEA1D-CCF4-48A5-AC7F-4DEF24E89AC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PSConfEU_2019_16x9_Template_v03</Template>
  <TotalTime>13670</TotalTime>
  <Words>671</Words>
  <Application>Microsoft Office PowerPoint</Application>
  <PresentationFormat>Widescreen</PresentationFormat>
  <Paragraphs>102</Paragraphs>
  <Slides>15</Slides>
  <Notes>15</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15</vt:i4>
      </vt:variant>
    </vt:vector>
  </HeadingPairs>
  <TitlesOfParts>
    <vt:vector size="24" baseType="lpstr">
      <vt:lpstr>Stencil</vt:lpstr>
      <vt:lpstr>Segoe UI</vt:lpstr>
      <vt:lpstr>CarlMarx</vt:lpstr>
      <vt:lpstr>Consolas</vt:lpstr>
      <vt:lpstr>Calibri</vt:lpstr>
      <vt:lpstr>Alfarn</vt:lpstr>
      <vt:lpstr>Arial</vt:lpstr>
      <vt:lpstr>Office</vt:lpstr>
      <vt:lpstr>Custom Design</vt:lpstr>
      <vt:lpstr>Beauty is the Beast</vt:lpstr>
      <vt:lpstr>PowerPoint Presentation</vt:lpstr>
      <vt:lpstr>PowerPoint Presentation</vt:lpstr>
      <vt:lpstr>PowerPoint Presentation</vt:lpstr>
      <vt:lpstr>PowerPoint Presentation</vt:lpstr>
      <vt:lpstr>PowerPoint Presentation</vt:lpstr>
      <vt:lpstr>Beauty is the Beast</vt:lpstr>
      <vt:lpstr>PowerPoint Presentation</vt:lpstr>
      <vt:lpstr>This Session</vt:lpstr>
      <vt:lpstr>Agenda</vt:lpstr>
      <vt:lpstr>PowerPoint Presentation</vt:lpstr>
      <vt:lpstr>PowerPoint Presentation</vt:lpstr>
      <vt:lpstr>PowerPoint Presentation</vt:lpstr>
      <vt:lpstr>Summary</vt:lpstr>
      <vt:lpstr>about_Speaker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Title</dc:title>
  <dc:creator>Tobias Weltner</dc:creator>
  <cp:lastModifiedBy>Daniël Both</cp:lastModifiedBy>
  <cp:revision>16</cp:revision>
  <dcterms:created xsi:type="dcterms:W3CDTF">2019-04-18T11:57:57Z</dcterms:created>
  <dcterms:modified xsi:type="dcterms:W3CDTF">2019-06-05T20:57:22Z</dcterms:modified>
</cp:coreProperties>
</file>